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1"/>
    <p:sldMasterId id="2147483675" r:id="rId2"/>
  </p:sldMasterIdLst>
  <p:notesMasterIdLst>
    <p:notesMasterId r:id="rId55"/>
  </p:notesMasterIdLst>
  <p:sldIdLst>
    <p:sldId id="620" r:id="rId3"/>
    <p:sldId id="383" r:id="rId4"/>
    <p:sldId id="645" r:id="rId5"/>
    <p:sldId id="623" r:id="rId6"/>
    <p:sldId id="646" r:id="rId7"/>
    <p:sldId id="625" r:id="rId8"/>
    <p:sldId id="621" r:id="rId9"/>
    <p:sldId id="647" r:id="rId10"/>
    <p:sldId id="622" r:id="rId11"/>
    <p:sldId id="648" r:id="rId12"/>
    <p:sldId id="633" r:id="rId13"/>
    <p:sldId id="649" r:id="rId14"/>
    <p:sldId id="624" r:id="rId15"/>
    <p:sldId id="650" r:id="rId16"/>
    <p:sldId id="631" r:id="rId17"/>
    <p:sldId id="651" r:id="rId18"/>
    <p:sldId id="628" r:id="rId19"/>
    <p:sldId id="652" r:id="rId20"/>
    <p:sldId id="629" r:id="rId21"/>
    <p:sldId id="653" r:id="rId22"/>
    <p:sldId id="630" r:id="rId23"/>
    <p:sldId id="654" r:id="rId24"/>
    <p:sldId id="634" r:id="rId25"/>
    <p:sldId id="655" r:id="rId26"/>
    <p:sldId id="635" r:id="rId27"/>
    <p:sldId id="656" r:id="rId28"/>
    <p:sldId id="632" r:id="rId29"/>
    <p:sldId id="657" r:id="rId30"/>
    <p:sldId id="639" r:id="rId31"/>
    <p:sldId id="658" r:id="rId32"/>
    <p:sldId id="640" r:id="rId33"/>
    <p:sldId id="636" r:id="rId34"/>
    <p:sldId id="659" r:id="rId35"/>
    <p:sldId id="641" r:id="rId36"/>
    <p:sldId id="663" r:id="rId37"/>
    <p:sldId id="643" r:id="rId38"/>
    <p:sldId id="664" r:id="rId39"/>
    <p:sldId id="642" r:id="rId40"/>
    <p:sldId id="665" r:id="rId41"/>
    <p:sldId id="644" r:id="rId42"/>
    <p:sldId id="666" r:id="rId43"/>
    <p:sldId id="637" r:id="rId44"/>
    <p:sldId id="662" r:id="rId45"/>
    <p:sldId id="661" r:id="rId46"/>
    <p:sldId id="660" r:id="rId47"/>
    <p:sldId id="668" r:id="rId48"/>
    <p:sldId id="626" r:id="rId49"/>
    <p:sldId id="667" r:id="rId50"/>
    <p:sldId id="269" r:id="rId51"/>
    <p:sldId id="270" r:id="rId52"/>
    <p:sldId id="271" r:id="rId53"/>
    <p:sldId id="272" r:id="rId54"/>
  </p:sldIdLst>
  <p:sldSz cx="12192000" cy="6858000"/>
  <p:notesSz cx="6858000" cy="9144000"/>
  <p:custShowLst>
    <p:custShow name="Executive DFP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31"/>
    <p:restoredTop sz="83130"/>
  </p:normalViewPr>
  <p:slideViewPr>
    <p:cSldViewPr snapToGrid="0">
      <p:cViewPr varScale="1">
        <p:scale>
          <a:sx n="93" d="100"/>
          <a:sy n="93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3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379" name="PlaceHolder 4"/>
          <p:cNvSpPr>
            <a:spLocks noGrp="1"/>
          </p:cNvSpPr>
          <p:nvPr>
            <p:ph type="dt" idx="6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80" name="PlaceHolder 5"/>
          <p:cNvSpPr>
            <a:spLocks noGrp="1"/>
          </p:cNvSpPr>
          <p:nvPr>
            <p:ph type="ftr" idx="7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81" name="PlaceHolder 6"/>
          <p:cNvSpPr>
            <a:spLocks noGrp="1"/>
          </p:cNvSpPr>
          <p:nvPr>
            <p:ph type="sldNum" idx="8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6D071C0-0F6A-4E5C-B3E5-B824FE66220F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8001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2081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2078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0203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4053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4553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4150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5150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0626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3277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444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2271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524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9182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8234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0382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8805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10378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665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982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5681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7340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546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1747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0537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017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4A99-850F-3A20-43EC-FA6EB25064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2D930-B7C5-A459-F8FC-2A3A55E8F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5050-AD60-01CD-B614-4B4EE25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66A1-BF3F-43B2-64DE-8882244B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A07F-98E7-0616-2397-F72FBD9C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9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9AFB-B2DB-B16B-35D6-9777835B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E46D4-B225-5F7C-2530-B0DCB5D80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573A-8BE6-396B-80C2-B925AA34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44F13-3D3F-C0C9-5D2A-0952A793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299F-707E-5A84-C63B-23364681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2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B1182-5200-1DCB-22AD-37C1DE63F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E3B8A-B510-4EB9-BD8A-26D272060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31222-DABB-2B0C-B77B-E3CBD191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2598-9D16-9B62-0787-22EE2C51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3D72-95EF-08B0-8025-C8B37168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25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9" y="1604519"/>
            <a:ext cx="10972442" cy="39772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t>Title Text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15630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16640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64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>
            <a:extLst>
              <a:ext uri="{FF2B5EF4-FFF2-40B4-BE49-F238E27FC236}">
                <a16:creationId xmlns:a16="http://schemas.microsoft.com/office/drawing/2014/main" id="{790EC06F-46E0-0D58-4347-2E509D63E25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73119"/>
          </a:xfrm>
          <a:prstGeom prst="rect">
            <a:avLst/>
          </a:prstGeom>
          <a:noFill/>
          <a:ln w="63360">
            <a:solidFill>
              <a:srgbClr val="000000"/>
            </a:solidFill>
            <a:round/>
          </a:ln>
        </p:spPr>
        <p:txBody>
          <a:bodyPr wrap="square" lIns="90000" tIns="182880" rIns="90000" bIns="45000" anchor="t" anchorCtr="0">
            <a:spAutoFit/>
          </a:bodyPr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6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Click to edit Master text styles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0" algn="ctr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5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Second level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98AAB-43E1-C031-1AB8-88442DBE6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4545" y="103680"/>
            <a:ext cx="6802909" cy="5850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152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B9B3-DD07-C1D1-BBD6-CCD3FD522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FE4EA-0A29-BD6D-5926-4FEF53F3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2B7E-B31D-0785-C8A5-65C87EAA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9C6D6-AFC6-BDD7-DBB8-20EE90CE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1C547-03E8-698E-A0F7-B7B62F1C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8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CBAA-0F62-E3D8-D502-163075CC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A6C6E-C10F-3D01-A3DC-359B49101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25026-B096-E062-5113-713861F9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2195A-9737-56E2-52DB-D0386A07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5FC9-2A65-01DB-2F18-F7D06CCA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3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2B9-049F-C7B1-2497-82C3F5587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8DE2-E02C-C589-CB83-9D8D8898C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BE08F-0D61-80F5-A92A-E7597BC58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7C10D-66AF-655E-28D2-3CFD24E5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C8EE9-6D75-3175-A1F3-455BC9AE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D1D1-4D73-1B4D-6987-8EFD561F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2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D687-188D-101B-4C56-8E7ACB5CD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474" y="365125"/>
            <a:ext cx="984091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3CCBB-A95D-5BCC-68B9-7ABBD795C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B1CD3-D86E-ED9A-3117-D1344AD79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8108B-0B2A-4B43-A14C-2D55BC93B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EB1A6-AACB-7D70-7380-318028197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C05C5-A674-9A05-1462-3784157B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A10B10-D8F8-DBA4-5CC5-D64C3A9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BAFD7-801A-8B5A-C4CF-B11CE298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4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9397-6704-1590-F0D6-025D1CD4D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F8590-AE10-B24B-BFF0-846DFA2C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D3B18-ED71-080F-1A56-B7AC6910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3BCCF-0F2A-8B62-BE92-B36AD49A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1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B3E13-9CF1-D0F8-2348-ED29DC6D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55C73-894B-D43E-1545-E3F575B9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7C699-BD8A-BA24-8430-36A6F2C1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2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2A79-9909-4780-A99B-83E9D7994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214440"/>
            <a:ext cx="3932237" cy="9001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0025-737D-CB47-8036-5F2AECCC1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3EAE3-2298-3D68-C44F-62A3672D5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43138"/>
            <a:ext cx="3932237" cy="36258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9784C-C476-9100-E5A7-DA0BCF33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94637-3B99-CBFF-C9DA-236EB3AE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54D68-E211-B457-1229-95C286B9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315B-90AC-6B28-A315-ABE364F4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171574"/>
            <a:ext cx="3932237" cy="1157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69752-68A7-BBDF-41F4-ABE7C90BA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16BA3-19DE-0B45-5C32-21AB4BC80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28862"/>
            <a:ext cx="3932237" cy="35401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5B1CE-4BF5-861B-4F8B-F8F4D7A0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BA32C-1F80-D639-8193-18D16E4F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514D-413F-59BE-DD1B-0731E624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8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4B8DD-23B1-95DE-EEBB-534B097D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84" y="365125"/>
            <a:ext cx="98733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14CE-30C9-56F1-A0DF-6295C5AB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1198-E84C-C797-D49F-37A3AA201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12DE6-CDC2-9C53-B4DD-97731F72D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59D9-732C-AEA8-5735-BDBF4182E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9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493B-BE64-F8D9-C3F4-52A380871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0ACA4-BD8C-D448-95CA-FC1634E9A82C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17CF-FAE1-1BC7-FE38-9A917477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DBE3F-160A-01B2-7833-2044B686A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DDF96-F6AC-E641-BD4C-B66C426E9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2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etectfakes.kellogg.northwestern.edu/" TargetMode="External"/><Relationship Id="rId2" Type="http://schemas.openxmlformats.org/officeDocument/2006/relationships/hyperlink" Target="https://www.media.mit.edu/projects/detect-fakes/overview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rpa.mil/news-events/2024-03-14#:~:text=Through%20the%20Semantic%20Forensics%20" TargetMode="External"/><Relationship Id="rId4" Type="http://schemas.openxmlformats.org/officeDocument/2006/relationships/hyperlink" Target="https://media.defense.gov/2023/Sep/12/2003298925/-1/-1/0/CSI-DEEPFAKE-THREATS.PDF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etectfakes.kellogg.northwestern.edu/" TargetMode="External"/><Relationship Id="rId2" Type="http://schemas.openxmlformats.org/officeDocument/2006/relationships/hyperlink" Target="https://www.media.mit.edu/projects/detect-fakes/overview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rpa.mil/news-events/2024-03-14#:~:text=Through%20the%20Semantic%20Forensics%20" TargetMode="External"/><Relationship Id="rId4" Type="http://schemas.openxmlformats.org/officeDocument/2006/relationships/hyperlink" Target="https://media.defense.gov/2023/Sep/12/2003298925/-1/-1/0/CSI-DEEPFAKE-THREATS.PDF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49035" y="2817753"/>
            <a:ext cx="11441743" cy="2020339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Identifying Synthetic Content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MASTER SLIDE DECK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nglish">
            <a:extLst>
              <a:ext uri="{FF2B5EF4-FFF2-40B4-BE49-F238E27FC236}">
                <a16:creationId xmlns:a16="http://schemas.microsoft.com/office/drawing/2014/main" id="{C31D1D8F-E2D1-CB6B-82AF-68C852DD3028}"/>
              </a:ext>
            </a:extLst>
          </p:cNvPr>
          <p:cNvSpPr/>
          <p:nvPr/>
        </p:nvSpPr>
        <p:spPr>
          <a:xfrm>
            <a:off x="5434907" y="5220773"/>
            <a:ext cx="1270001" cy="1270001"/>
          </a:xfrm>
          <a:prstGeom prst="rect">
            <a:avLst/>
          </a:prstGeom>
          <a:solidFill>
            <a:srgbClr val="FFFB00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English</a:t>
            </a:r>
          </a:p>
        </p:txBody>
      </p:sp>
      <p:sp>
        <p:nvSpPr>
          <p:cNvPr id="5" name="Spanish">
            <a:extLst>
              <a:ext uri="{FF2B5EF4-FFF2-40B4-BE49-F238E27FC236}">
                <a16:creationId xmlns:a16="http://schemas.microsoft.com/office/drawing/2014/main" id="{EDFC117A-2C79-EBA2-E09B-3CA32F1663F2}"/>
              </a:ext>
            </a:extLst>
          </p:cNvPr>
          <p:cNvSpPr/>
          <p:nvPr/>
        </p:nvSpPr>
        <p:spPr>
          <a:xfrm>
            <a:off x="7065372" y="5220773"/>
            <a:ext cx="1270001" cy="1270001"/>
          </a:xfrm>
          <a:prstGeom prst="rect">
            <a:avLst/>
          </a:prstGeom>
          <a:solidFill>
            <a:srgbClr val="FF9300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rPr dirty="0"/>
              <a:t>Spanish</a:t>
            </a:r>
            <a:r>
              <a:rPr lang="en-US" dirty="0"/>
              <a:t> with details</a:t>
            </a:r>
            <a:endParaRPr dirty="0"/>
          </a:p>
        </p:txBody>
      </p:sp>
      <p:sp>
        <p:nvSpPr>
          <p:cNvPr id="6" name="This master slide deck is NOT used for presentation.">
            <a:extLst>
              <a:ext uri="{FF2B5EF4-FFF2-40B4-BE49-F238E27FC236}">
                <a16:creationId xmlns:a16="http://schemas.microsoft.com/office/drawing/2014/main" id="{7112FC64-993F-6384-207F-8A58E6A57975}"/>
              </a:ext>
            </a:extLst>
          </p:cNvPr>
          <p:cNvSpPr txBox="1"/>
          <p:nvPr/>
        </p:nvSpPr>
        <p:spPr>
          <a:xfrm>
            <a:off x="3622701" y="6550692"/>
            <a:ext cx="4946598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This master slide deck is NOT used for presentation. </a:t>
            </a:r>
          </a:p>
        </p:txBody>
      </p:sp>
      <p:sp>
        <p:nvSpPr>
          <p:cNvPr id="7" name="English">
            <a:extLst>
              <a:ext uri="{FF2B5EF4-FFF2-40B4-BE49-F238E27FC236}">
                <a16:creationId xmlns:a16="http://schemas.microsoft.com/office/drawing/2014/main" id="{05CF1E25-6DF7-E46F-66E5-B04F317BEF77}"/>
              </a:ext>
            </a:extLst>
          </p:cNvPr>
          <p:cNvSpPr/>
          <p:nvPr/>
        </p:nvSpPr>
        <p:spPr>
          <a:xfrm>
            <a:off x="3622702" y="5220772"/>
            <a:ext cx="1424140" cy="127000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rPr lang="en-US" dirty="0"/>
              <a:t>For presentation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1663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de la </a:t>
            </a:r>
            <a:r>
              <a:rPr lang="en-US" dirty="0" err="1"/>
              <a:t>Lección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 err="1"/>
              <a:t>Identifique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IA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efectiva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específicas</a:t>
            </a:r>
            <a:r>
              <a:rPr lang="en-US" dirty="0"/>
              <a:t> para </a:t>
            </a:r>
            <a:r>
              <a:rPr lang="en-US" dirty="0" err="1"/>
              <a:t>imágenes</a:t>
            </a:r>
            <a:r>
              <a:rPr lang="en-US" dirty="0"/>
              <a:t>, </a:t>
            </a:r>
            <a:r>
              <a:rPr lang="en-US" dirty="0" err="1"/>
              <a:t>texto</a:t>
            </a:r>
            <a:r>
              <a:rPr lang="en-US" dirty="0"/>
              <a:t> y audio.</a:t>
            </a:r>
          </a:p>
          <a:p>
            <a:r>
              <a:rPr lang="en-US" dirty="0" err="1"/>
              <a:t>Referencias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989695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Check: Human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2193401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8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2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¿</a:t>
            </a:r>
            <a:r>
              <a:rPr lang="en-US" sz="3200" dirty="0" err="1"/>
              <a:t>Qué</a:t>
            </a:r>
            <a:r>
              <a:rPr lang="en-US" sz="3200" dirty="0"/>
              <a:t> </a:t>
            </a:r>
            <a:r>
              <a:rPr lang="en-US" sz="3200" dirty="0" err="1"/>
              <a:t>notas</a:t>
            </a:r>
            <a:r>
              <a:rPr lang="en-US" sz="3200" dirty="0"/>
              <a:t>?</a:t>
            </a:r>
            <a:endParaRPr lang="en-US" sz="24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73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Logic and Context of the Scene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72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Humana: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4" y="2743200"/>
            <a:ext cx="5211483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Contexto</a:t>
            </a:r>
            <a:r>
              <a:rPr lang="en-US" sz="2400" dirty="0"/>
              <a:t> de la </a:t>
            </a:r>
            <a:r>
              <a:rPr lang="en-US" sz="2400" dirty="0" err="1"/>
              <a:t>escena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31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Hands and Limbs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Hands and Fingers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2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 : Hands and Limbs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72" y="2743200"/>
            <a:ext cx="5121836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Manos y </a:t>
            </a:r>
            <a:r>
              <a:rPr lang="en-US" sz="2400" dirty="0" err="1"/>
              <a:t>extremidades</a:t>
            </a:r>
            <a:r>
              <a:rPr lang="en-US" sz="2400" dirty="0"/>
              <a:t> de personas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7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Face</a:t>
            </a:r>
          </a:p>
          <a:p>
            <a:pPr lvl="1"/>
            <a:r>
              <a:rPr lang="en-US" sz="1600" dirty="0"/>
              <a:t>Pay attention to the cheeks and forehead</a:t>
            </a:r>
          </a:p>
          <a:p>
            <a:pPr lvl="1"/>
            <a:r>
              <a:rPr lang="en-US" sz="1600" dirty="0"/>
              <a:t>Pay attention to the eyes and eyebrows</a:t>
            </a:r>
          </a:p>
          <a:p>
            <a:pPr lvl="1"/>
            <a:r>
              <a:rPr lang="en-US" sz="1600" dirty="0"/>
              <a:t>Pay attention to the glasses</a:t>
            </a:r>
          </a:p>
          <a:p>
            <a:pPr lvl="1"/>
            <a:r>
              <a:rPr lang="en-US" sz="1600" dirty="0"/>
              <a:t>Pay attention to facial hair</a:t>
            </a:r>
          </a:p>
          <a:p>
            <a:pPr lvl="1"/>
            <a:r>
              <a:rPr lang="en-US" sz="1600" dirty="0"/>
              <a:t>Pay attention to facial moles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3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2792640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41" y="2636196"/>
            <a:ext cx="5558117" cy="3720154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cara</a:t>
            </a:r>
            <a:endParaRPr lang="en-US" sz="3200" dirty="0"/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mejillas</a:t>
            </a:r>
            <a:r>
              <a:rPr lang="en-US" dirty="0"/>
              <a:t> y la </a:t>
            </a:r>
            <a:r>
              <a:rPr lang="en-US" dirty="0" err="1"/>
              <a:t>frente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ojos</a:t>
            </a:r>
            <a:r>
              <a:rPr lang="en-US" dirty="0"/>
              <a:t> y las </a:t>
            </a:r>
            <a:r>
              <a:rPr lang="en-US" dirty="0" err="1"/>
              <a:t>cejas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gafas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al </a:t>
            </a:r>
            <a:r>
              <a:rPr lang="en-US" dirty="0" err="1"/>
              <a:t>vello</a:t>
            </a:r>
            <a:r>
              <a:rPr lang="en-US" dirty="0"/>
              <a:t> facial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lunares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3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Clothing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clothes</a:t>
            </a:r>
          </a:p>
          <a:p>
            <a:pPr lvl="1"/>
            <a:r>
              <a:rPr lang="en-US" sz="1600" dirty="0"/>
              <a:t>Warped Items</a:t>
            </a:r>
          </a:p>
          <a:p>
            <a:pPr lvl="1"/>
            <a:r>
              <a:rPr lang="en-US" sz="1600" dirty="0"/>
              <a:t>Missing and Extra items</a:t>
            </a:r>
          </a:p>
          <a:p>
            <a:pPr lvl="1"/>
            <a:r>
              <a:rPr lang="en-US" sz="1600" dirty="0"/>
              <a:t>Perspective and Geometry</a:t>
            </a:r>
          </a:p>
          <a:p>
            <a:pPr lvl="1"/>
            <a:r>
              <a:rPr lang="en-US" sz="1600" dirty="0"/>
              <a:t>Repetition in Detail</a:t>
            </a:r>
          </a:p>
          <a:p>
            <a:pPr lvl="1"/>
            <a:r>
              <a:rPr lang="en-US" sz="1600" dirty="0"/>
              <a:t>Material Texture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4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Clothing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30" y="2743200"/>
            <a:ext cx="5085978" cy="3613149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ropa</a:t>
            </a:r>
            <a:r>
              <a:rPr lang="en-US" sz="3200" dirty="0"/>
              <a:t>.</a:t>
            </a:r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deformados</a:t>
            </a:r>
            <a:endParaRPr lang="en-US" dirty="0"/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 y </a:t>
            </a:r>
            <a:r>
              <a:rPr lang="en-US" dirty="0" err="1"/>
              <a:t>adicionales</a:t>
            </a:r>
            <a:endParaRPr lang="en-US" dirty="0"/>
          </a:p>
          <a:p>
            <a:pPr lvl="1"/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lvl="1"/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lvl="1"/>
            <a:r>
              <a:rPr lang="en-US" dirty="0"/>
              <a:t>Textura del material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8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276849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688280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1956715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1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Human Images: Check On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do you notice?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3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notas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1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Human Images: Check On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do you notice?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0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3075733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notas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" t="2877" r="3985" b="8266"/>
          <a:stretch/>
        </p:blipFill>
        <p:spPr>
          <a:xfrm>
            <a:off x="0" y="0"/>
            <a:ext cx="12207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5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661559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55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133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What do you notice?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3349"/>
          <a:stretch/>
        </p:blipFill>
        <p:spPr>
          <a:xfrm>
            <a:off x="4261224" y="285399"/>
            <a:ext cx="7930774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9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133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notas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3349"/>
          <a:stretch/>
        </p:blipFill>
        <p:spPr>
          <a:xfrm>
            <a:off x="4261224" y="285399"/>
            <a:ext cx="7930774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4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Anomalies in Common Patterns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 t="18980" r="-551" b="58017"/>
          <a:stretch/>
        </p:blipFill>
        <p:spPr>
          <a:xfrm>
            <a:off x="2294965" y="4330761"/>
            <a:ext cx="9897035" cy="252724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E76A252-1B87-39A0-9839-A8DDF86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4" t="35299" r="1284" b="45255"/>
          <a:stretch/>
        </p:blipFill>
        <p:spPr>
          <a:xfrm>
            <a:off x="6914381" y="1292607"/>
            <a:ext cx="4646905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2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 t="18980" r="-551" b="58017"/>
          <a:stretch/>
        </p:blipFill>
        <p:spPr>
          <a:xfrm>
            <a:off x="2294965" y="4330761"/>
            <a:ext cx="9897035" cy="252724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E76A252-1B87-39A0-9839-A8DDF86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4" t="35299" r="1284" b="45255"/>
          <a:stretch/>
        </p:blipFill>
        <p:spPr>
          <a:xfrm>
            <a:off x="6914381" y="1292607"/>
            <a:ext cx="4646905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Anomalies in Common Patterns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7389" r="3349" b="69608"/>
          <a:stretch/>
        </p:blipFill>
        <p:spPr>
          <a:xfrm>
            <a:off x="2330965" y="4339953"/>
            <a:ext cx="9861035" cy="25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9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7389" r="3349" b="69608"/>
          <a:stretch/>
        </p:blipFill>
        <p:spPr>
          <a:xfrm>
            <a:off x="2330965" y="4339953"/>
            <a:ext cx="9861035" cy="25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2208266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9909" r="12046" b="11284"/>
          <a:stretch/>
        </p:blipFill>
        <p:spPr>
          <a:xfrm>
            <a:off x="3426864" y="2351324"/>
            <a:ext cx="8765136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0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9909" r="12046" b="11284"/>
          <a:stretch/>
        </p:blipFill>
        <p:spPr>
          <a:xfrm>
            <a:off x="3426864" y="2351324"/>
            <a:ext cx="8765136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Image: Check 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678400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3982044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1297207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Video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D2A68-9401-B290-7524-433306888E2A}"/>
              </a:ext>
            </a:extLst>
          </p:cNvPr>
          <p:cNvSpPr txBox="1"/>
          <p:nvPr/>
        </p:nvSpPr>
        <p:spPr>
          <a:xfrm>
            <a:off x="457200" y="70658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FIXME</a:t>
            </a:r>
          </a:p>
        </p:txBody>
      </p:sp>
    </p:spTree>
    <p:extLst>
      <p:ext uri="{BB962C8B-B14F-4D97-AF65-F5344CB8AC3E}">
        <p14:creationId xmlns:p14="http://schemas.microsoft.com/office/powerpoint/2010/main" val="1058406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2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3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4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5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972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2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3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4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5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7337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9" y="1604519"/>
            <a:ext cx="10972442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itle 4"/>
          <p:cNvSpPr txBox="1">
            <a:spLocks noGrp="1"/>
          </p:cNvSpPr>
          <p:nvPr>
            <p:ph type="title"/>
          </p:nvPr>
        </p:nvSpPr>
        <p:spPr>
          <a:xfrm>
            <a:off x="1453319" y="262439"/>
            <a:ext cx="9018362" cy="907455"/>
          </a:xfrm>
          <a:prstGeom prst="rect">
            <a:avLst/>
          </a:prstGeom>
        </p:spPr>
        <p:txBody>
          <a:bodyPr anchor="t"/>
          <a:lstStyle/>
          <a:p>
            <a:r>
              <a:t>Why Does It Matter To You?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4039452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9" y="1604519"/>
            <a:ext cx="10972442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4"/>
          <p:cNvSpPr txBox="1">
            <a:spLocks noGrp="1"/>
          </p:cNvSpPr>
          <p:nvPr>
            <p:ph type="title"/>
          </p:nvPr>
        </p:nvSpPr>
        <p:spPr>
          <a:xfrm>
            <a:off x="1453319" y="262439"/>
            <a:ext cx="9018362" cy="907455"/>
          </a:xfrm>
          <a:prstGeom prst="rect">
            <a:avLst/>
          </a:prstGeom>
        </p:spPr>
        <p:txBody>
          <a:bodyPr anchor="t"/>
          <a:lstStyle/>
          <a:p>
            <a:r>
              <a:t>¿Por Qué Te Importa?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TAKE A BREAK</a:t>
            </a:r>
          </a:p>
        </p:txBody>
      </p:sp>
      <p:pic>
        <p:nvPicPr>
          <p:cNvPr id="194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extBox 1"/>
          <p:cNvSpPr txBox="1"/>
          <p:nvPr/>
        </p:nvSpPr>
        <p:spPr>
          <a:xfrm>
            <a:off x="3715415" y="5405718"/>
            <a:ext cx="3986136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Return By: XX:XX 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TOMAR UN DESCANSO</a:t>
            </a:r>
          </a:p>
        </p:txBody>
      </p:sp>
      <p:pic>
        <p:nvPicPr>
          <p:cNvPr id="199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Box 1"/>
          <p:cNvSpPr txBox="1"/>
          <p:nvPr/>
        </p:nvSpPr>
        <p:spPr>
          <a:xfrm>
            <a:off x="3715415" y="5405718"/>
            <a:ext cx="4111933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Volver por: XX:XX 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" y="0"/>
            <a:ext cx="4394814" cy="2929876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3928124"/>
            <a:ext cx="4464066" cy="2929876"/>
          </a:xfrm>
        </p:spPr>
      </p:pic>
      <p:pic>
        <p:nvPicPr>
          <p:cNvPr id="2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C132C7D2-12FD-888E-9200-6AA625C4E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8124"/>
            <a:ext cx="4394814" cy="2929876"/>
          </a:xfrm>
          <a:prstGeom prst="rect">
            <a:avLst/>
          </a:prstGeom>
        </p:spPr>
      </p:pic>
      <p:pic>
        <p:nvPicPr>
          <p:cNvPr id="5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38BDCD6C-F77E-818A-5C38-DA36B19E6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0"/>
            <a:ext cx="4464066" cy="2952043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E51DC588-C742-AFD3-48BA-FAF2B7CFB716}"/>
              </a:ext>
            </a:extLst>
          </p:cNvPr>
          <p:cNvSpPr/>
          <p:nvPr/>
        </p:nvSpPr>
        <p:spPr>
          <a:xfrm>
            <a:off x="11078191" y="1641404"/>
            <a:ext cx="1446317" cy="160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45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061102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Identifying Synthetic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16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92099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Identificación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ontenido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Sintético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02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Identify AI-generated content effectively using specific detection techniques for images, text, and audio.</a:t>
            </a:r>
          </a:p>
          <a:p>
            <a:r>
              <a:rPr lang="en-US" dirty="0"/>
              <a:t>References: 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04145225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7176</TotalTime>
  <Words>1270</Words>
  <Application>Microsoft Macintosh PowerPoint</Application>
  <PresentationFormat>Widescreen</PresentationFormat>
  <Paragraphs>275</Paragraphs>
  <Slides>52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  <vt:variant>
        <vt:lpstr>Custom Shows</vt:lpstr>
      </vt:variant>
      <vt:variant>
        <vt:i4>1</vt:i4>
      </vt:variant>
    </vt:vector>
  </HeadingPairs>
  <TitlesOfParts>
    <vt:vector size="58" baseType="lpstr">
      <vt:lpstr>Arial</vt:lpstr>
      <vt:lpstr>Calibri</vt:lpstr>
      <vt:lpstr>Times New Roman</vt:lpstr>
      <vt:lpstr>1_Custom Design</vt:lpstr>
      <vt:lpstr>Blank</vt:lpstr>
      <vt:lpstr>PowerPoint Presentation</vt:lpstr>
      <vt:lpstr>Which is Real?</vt:lpstr>
      <vt:lpstr>¿Cual es real?</vt:lpstr>
      <vt:lpstr>Which is Real?</vt:lpstr>
      <vt:lpstr>¿Cual es real?</vt:lpstr>
      <vt:lpstr>PowerPoint Presentation</vt:lpstr>
      <vt:lpstr>PowerPoint Presentation</vt:lpstr>
      <vt:lpstr>PowerPoint Presentation</vt:lpstr>
      <vt:lpstr>Lesson Objectives</vt:lpstr>
      <vt:lpstr>Objetivos de la Lección</vt:lpstr>
      <vt:lpstr>Synthetic Check: Human Image</vt:lpstr>
      <vt:lpstr>Proceso de detección sintética: Imagen Humana</vt:lpstr>
      <vt:lpstr>Human Images</vt:lpstr>
      <vt:lpstr>Imagen Humana</vt:lpstr>
      <vt:lpstr>Human Images: Context</vt:lpstr>
      <vt:lpstr>Imagen Humana: Context</vt:lpstr>
      <vt:lpstr>Human Images: Hands and Limbs</vt:lpstr>
      <vt:lpstr>Imagen Humana : Hands and Limbs</vt:lpstr>
      <vt:lpstr>Human Images: Face</vt:lpstr>
      <vt:lpstr>Human Images: Face</vt:lpstr>
      <vt:lpstr>Human Images: Clothing</vt:lpstr>
      <vt:lpstr>Human Images: Clothing</vt:lpstr>
      <vt:lpstr>Human Image Check </vt:lpstr>
      <vt:lpstr>Proceso de detección sintética: Imagen Humana</vt:lpstr>
      <vt:lpstr>Human Image Check </vt:lpstr>
      <vt:lpstr>Proceso de detección sintética: Imagen Humana</vt:lpstr>
      <vt:lpstr>Human Images: Check On Learning</vt:lpstr>
      <vt:lpstr>Proceso de detección sintética: Imagen Humana: Practica</vt:lpstr>
      <vt:lpstr>Human Images: Check On Learning</vt:lpstr>
      <vt:lpstr>Proceso de detección sintética: Imagen Humana: Practica</vt:lpstr>
      <vt:lpstr>PowerPoint Presentation</vt:lpstr>
      <vt:lpstr>Structure Image Check </vt:lpstr>
      <vt:lpstr>Proceso de detección sintética: Structuras</vt:lpstr>
      <vt:lpstr>Structure Image</vt:lpstr>
      <vt:lpstr>Imagen de una escena</vt:lpstr>
      <vt:lpstr>Structure Image</vt:lpstr>
      <vt:lpstr>Imagen de una escena</vt:lpstr>
      <vt:lpstr>Structure Image</vt:lpstr>
      <vt:lpstr>Imagen de una escena</vt:lpstr>
      <vt:lpstr>Structure Image</vt:lpstr>
      <vt:lpstr>Imagen de una escena</vt:lpstr>
      <vt:lpstr>Structure Image: Check On Learning</vt:lpstr>
      <vt:lpstr>Proceso de detección sintética: Structuras</vt:lpstr>
      <vt:lpstr>Structure Image Check </vt:lpstr>
      <vt:lpstr>Proceso de detección sintética: Structuras</vt:lpstr>
      <vt:lpstr>Synthetic Video Check </vt:lpstr>
      <vt:lpstr>References</vt:lpstr>
      <vt:lpstr>Referencias</vt:lpstr>
      <vt:lpstr>Why Does It Matter To You?</vt:lpstr>
      <vt:lpstr>¿Por Qué Te Importa?</vt:lpstr>
      <vt:lpstr>TAKE A BREAK</vt:lpstr>
      <vt:lpstr>TOMAR UN DESCANSO</vt:lpstr>
      <vt:lpstr>Executive DFP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Alfaro, Issac</cp:lastModifiedBy>
  <cp:revision>67</cp:revision>
  <dcterms:created xsi:type="dcterms:W3CDTF">2022-06-15T01:07:41Z</dcterms:created>
  <dcterms:modified xsi:type="dcterms:W3CDTF">2024-06-21T11:49:09Z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